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neoliberalism.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long.typepad.com/files/keynes-end-of-lf.pdf" TargetMode="External"/><Relationship Id="rId3" Type="http://schemas.openxmlformats.org/officeDocument/2006/relationships/hyperlink" Target="https://delong.typepad.com/files/keynes-social-philosophy.pdf"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lvl1pPr defTabSz="338326">
              <a:defRPr sz="4400">
                <a:uFill>
                  <a:solidFill>
                    <a:srgbClr val="000000"/>
                  </a:solidFill>
                </a:uFill>
                <a:latin typeface="Calibri"/>
                <a:ea typeface="Calibri"/>
                <a:cs typeface="Calibri"/>
                <a:sym typeface="Calibri"/>
              </a:defRPr>
            </a:lvl1pPr>
          </a:lstStyle>
          <a:p>
            <a:pPr/>
            <a:r>
              <a:t>Neoliberalism, State Capacity, &amp; Economic Growth &amp; Development</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J. </a:t>
            </a:r>
            <a:r>
              <a:t>Bradford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Tu 2020-02-25</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3" invalidUrl="" action="" tgtFrame="" tooltip="" history="1" highlightClick="0" endSnd="0"/>
              </a:rPr>
              <a:t>https://github.com/braddelong/public-files/blob/master/neoliberalism.pptx</a:t>
            </a:r>
            <a:r>
              <a:rPr sz="1372"/>
              <a:t>&gt;</a:t>
            </a:r>
            <a:endParaRPr sz="137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John Maynard Keynes IV"/>
          <p:cNvSpPr txBox="1"/>
          <p:nvPr>
            <p:ph type="title" idx="4294967295"/>
          </p:nvPr>
        </p:nvSpPr>
        <p:spPr>
          <a:xfrm>
            <a:off x="422440" y="0"/>
            <a:ext cx="8255001" cy="1143000"/>
          </a:xfrm>
          <a:prstGeom prst="rect">
            <a:avLst/>
          </a:prstGeom>
        </p:spPr>
        <p:txBody>
          <a:bodyPr lIns="50800" tIns="50800" rIns="50800" bIns="50800"/>
          <a:lstStyle>
            <a:lvl1pPr defTabSz="394334">
              <a:defRPr sz="5376">
                <a:solidFill>
                  <a:srgbClr val="000080"/>
                </a:solidFill>
              </a:defRPr>
            </a:lvl1pPr>
          </a:lstStyle>
          <a:p>
            <a:pPr/>
            <a:r>
              <a:t>John Maynard Keynes IV</a:t>
            </a:r>
          </a:p>
        </p:txBody>
      </p:sp>
      <p:sp>
        <p:nvSpPr>
          <p:cNvPr id="117" name="“It seems unlikely that the influence of banking policy on the rate of interest will be sufficient by itself to determine an optimum rate of investment:…"/>
          <p:cNvSpPr txBox="1"/>
          <p:nvPr/>
        </p:nvSpPr>
        <p:spPr>
          <a:xfrm>
            <a:off x="422440" y="1142999"/>
            <a:ext cx="399964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18" name="Image" descr="Image"/>
          <p:cNvPicPr>
            <a:picLocks noChangeAspect="0"/>
          </p:cNvPicPr>
          <p:nvPr/>
        </p:nvPicPr>
        <p:blipFill>
          <a:blip r:embed="rId2">
            <a:extLst/>
          </a:blip>
          <a:stretch>
            <a:fillRect/>
          </a:stretch>
        </p:blipFill>
        <p:spPr>
          <a:xfrm>
            <a:off x="4422081" y="1143000"/>
            <a:ext cx="4255360" cy="54012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21" name="John Maynard Keynes:…"/>
          <p:cNvSpPr txBox="1"/>
          <p:nvPr/>
        </p:nvSpPr>
        <p:spPr>
          <a:xfrm>
            <a:off x="422440" y="1142999"/>
            <a:ext cx="499721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22"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New Deal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New Deals</a:t>
            </a:r>
          </a:p>
        </p:txBody>
      </p:sp>
      <p:sp>
        <p:nvSpPr>
          <p:cNvPr id="125" name="Ending the Great Depression…"/>
          <p:cNvSpPr txBox="1"/>
          <p:nvPr/>
        </p:nvSpPr>
        <p:spPr>
          <a:xfrm>
            <a:off x="422440" y="1142999"/>
            <a:ext cx="2863617"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53258">
              <a:spcBef>
                <a:spcPts val="1000"/>
              </a:spcBef>
              <a:defRPr b="1" sz="2064">
                <a:uFillTx/>
                <a:latin typeface="+mn-lt"/>
                <a:ea typeface="+mn-ea"/>
                <a:cs typeface="+mn-cs"/>
                <a:sym typeface="Helvetica"/>
              </a:defRPr>
            </a:pPr>
            <a:r>
              <a:t>Ending the Great Depression</a:t>
            </a:r>
          </a:p>
          <a:p>
            <a:pPr defTabSz="353258">
              <a:spcBef>
                <a:spcPts val="1000"/>
              </a:spcBef>
              <a:defRPr b="1" sz="2064">
                <a:uFillTx/>
                <a:latin typeface="+mn-lt"/>
                <a:ea typeface="+mn-ea"/>
                <a:cs typeface="+mn-cs"/>
                <a:sym typeface="Helvetica"/>
              </a:defRPr>
            </a:pP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country abandons the gold standard,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stops worrying about inflation,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starts spending money and stops worrying about its national debt, the better…</a:t>
            </a:r>
          </a:p>
        </p:txBody>
      </p:sp>
      <p:pic>
        <p:nvPicPr>
          <p:cNvPr id="12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rcRect l="0" t="25976" r="0" b="0"/>
          <a:stretch>
            <a:fillRect/>
          </a:stretch>
        </p:blipFill>
        <p:spPr>
          <a:xfrm>
            <a:off x="3286056" y="1143000"/>
            <a:ext cx="5391187" cy="54013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lobal and “Western” Numbers"/>
          <p:cNvSpPr txBox="1"/>
          <p:nvPr>
            <p:ph type="title" idx="4294967295"/>
          </p:nvPr>
        </p:nvSpPr>
        <p:spPr>
          <a:xfrm>
            <a:off x="277663" y="-1"/>
            <a:ext cx="8572501" cy="1270001"/>
          </a:xfrm>
          <a:prstGeom prst="rect">
            <a:avLst/>
          </a:prstGeom>
        </p:spPr>
        <p:txBody>
          <a:bodyPr lIns="45719" tIns="45719" rIns="45719" bIns="45719"/>
          <a:lstStyle>
            <a:lvl1pPr defTabSz="338327">
              <a:defRPr sz="4440">
                <a:solidFill>
                  <a:srgbClr val="000080"/>
                </a:solidFill>
                <a:uFill>
                  <a:solidFill>
                    <a:srgbClr val="000000"/>
                  </a:solidFill>
                </a:uFill>
                <a:latin typeface="Calibri"/>
                <a:ea typeface="Calibri"/>
                <a:cs typeface="Calibri"/>
                <a:sym typeface="Calibri"/>
              </a:defRPr>
            </a:lvl1pPr>
          </a:lstStyle>
          <a:p>
            <a:pPr/>
            <a:r>
              <a:t>Global and “Western” Numbers</a:t>
            </a:r>
          </a:p>
        </p:txBody>
      </p:sp>
      <p:sp>
        <p:nvSpPr>
          <p:cNvPr id="12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pic>
        <p:nvPicPr>
          <p:cNvPr id="130"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131" name="The Commercial Revolution acceleration appears everywhere…"/>
          <p:cNvSpPr txBox="1"/>
          <p:nvPr>
            <p:ph type="body" sz="quarter" idx="4294967295"/>
          </p:nvPr>
        </p:nvSpPr>
        <p:spPr>
          <a:xfrm>
            <a:off x="277663" y="5616704"/>
            <a:ext cx="8572501" cy="964573"/>
          </a:xfrm>
          <a:prstGeom prst="rect">
            <a:avLst/>
          </a:prstGeom>
        </p:spPr>
        <p:txBody>
          <a:bodyPr lIns="45719" tIns="45719" rIns="45719" bIns="45719" anchor="t"/>
          <a:lstStyle/>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Due to globalization</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estern” Numbers"/>
          <p:cNvSpPr txBox="1"/>
          <p:nvPr>
            <p:ph type="title" idx="4294967295"/>
          </p:nvPr>
        </p:nvSpPr>
        <p:spPr>
          <a:xfrm>
            <a:off x="277663" y="-1"/>
            <a:ext cx="8572501" cy="1270001"/>
          </a:xfrm>
          <a:prstGeom prst="rect">
            <a:avLst/>
          </a:prstGeom>
        </p:spPr>
        <p:txBody>
          <a:bodyPr lIns="45719" tIns="45719" rIns="45719" bIns="45719"/>
          <a:lstStyle>
            <a:lvl1pPr defTabSz="457200">
              <a:defRPr sz="6000">
                <a:solidFill>
                  <a:srgbClr val="000080"/>
                </a:solidFill>
                <a:uFill>
                  <a:solidFill>
                    <a:srgbClr val="000000"/>
                  </a:solidFill>
                </a:uFill>
                <a:latin typeface="Calibri"/>
                <a:ea typeface="Calibri"/>
                <a:cs typeface="Calibri"/>
                <a:sym typeface="Calibri"/>
              </a:defRPr>
            </a:lvl1pPr>
          </a:lstStyle>
          <a:p>
            <a:pPr/>
            <a:r>
              <a:t>“Western” Numbers</a:t>
            </a:r>
          </a:p>
        </p:txBody>
      </p:sp>
      <p:sp>
        <p:nvSpPr>
          <p:cNvPr id="134"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
        <p:nvSpPr>
          <p:cNvPr id="135" name="Is ‘the west’ special between 800 and 1500?…"/>
          <p:cNvSpPr txBox="1"/>
          <p:nvPr>
            <p:ph type="body" sz="quarter" idx="4294967295"/>
          </p:nvPr>
        </p:nvSpPr>
        <p:spPr>
          <a:xfrm>
            <a:off x="277663" y="5555295"/>
            <a:ext cx="8572501" cy="984886"/>
          </a:xfrm>
          <a:prstGeom prst="rect">
            <a:avLst/>
          </a:prstGeom>
        </p:spPr>
        <p:txBody>
          <a:bodyPr lIns="45719" tIns="45719" rIns="45719" bIns="45719" anchor="t"/>
          <a:lstStyle>
            <a:lvl1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lvl1pPr>
            <a:lvl2pPr marL="621631" indent="-240631" defTabSz="457200">
              <a:spcBef>
                <a:spcPts val="1200"/>
              </a:spcBef>
              <a:buSzPct val="100000"/>
              <a:defRPr>
                <a:uFill>
                  <a:solidFill>
                    <a:srgbClr val="000000"/>
                  </a:solidFill>
                </a:uFill>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136"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ictitious Commodities”"/>
          <p:cNvSpPr txBox="1"/>
          <p:nvPr>
            <p:ph type="title" idx="4294967295"/>
          </p:nvPr>
        </p:nvSpPr>
        <p:spPr>
          <a:xfrm>
            <a:off x="422440" y="0"/>
            <a:ext cx="8255001" cy="1143000"/>
          </a:xfrm>
          <a:prstGeom prst="rect">
            <a:avLst/>
          </a:prstGeom>
        </p:spPr>
        <p:txBody>
          <a:bodyPr lIns="50800" tIns="50800" rIns="50800" bIns="50800"/>
          <a:lstStyle>
            <a:lvl1pPr defTabSz="390227">
              <a:defRPr sz="5320">
                <a:solidFill>
                  <a:srgbClr val="000080"/>
                </a:solidFill>
              </a:defRPr>
            </a:lvl1pPr>
          </a:lstStyle>
          <a:p>
            <a:pPr/>
            <a:r>
              <a:t>“Fictitious Commodities”</a:t>
            </a:r>
          </a:p>
        </p:txBody>
      </p:sp>
      <p:sp>
        <p:nvSpPr>
          <p:cNvPr id="139" name="Karl Polanyi:…"/>
          <p:cNvSpPr txBox="1"/>
          <p:nvPr/>
        </p:nvSpPr>
        <p:spPr>
          <a:xfrm>
            <a:off x="422440" y="1142999"/>
            <a:ext cx="4557858"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50567">
              <a:spcBef>
                <a:spcPts val="700"/>
              </a:spcBef>
              <a:defRPr b="1" sz="1464">
                <a:uFillTx/>
                <a:latin typeface="+mn-lt"/>
                <a:ea typeface="+mn-ea"/>
                <a:cs typeface="+mn-cs"/>
                <a:sym typeface="Helvetica"/>
              </a:defRPr>
            </a:pPr>
            <a:r>
              <a:t>Karl Polanyi:</a:t>
            </a:r>
          </a:p>
          <a:p>
            <a:pPr defTabSz="250567">
              <a:spcBef>
                <a:spcPts val="700"/>
              </a:spcBef>
              <a:defRPr b="1" sz="1464">
                <a:uFillTx/>
                <a:latin typeface="+mn-lt"/>
                <a:ea typeface="+mn-ea"/>
                <a:cs typeface="+mn-cs"/>
                <a:sym typeface="Helvetica"/>
              </a:defRPr>
            </a:pPr>
          </a:p>
          <a:p>
            <a:pPr marL="146785" indent="-146785" defTabSz="250567">
              <a:spcBef>
                <a:spcPts val="700"/>
              </a:spcBef>
              <a:buSzPct val="100000"/>
              <a:buChar char="•"/>
              <a:defRPr sz="1464">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For the alleged commodity “labor power” cannot be shoved about, used indiscriminately, or even left unused, without affecting also the human individual who happens to be the bearer of this peculiar commodity. In disposing of a man’s labor power the system… would… dispose of the… ‘man’ attached to that tag. Robbed of the protective covering of cultural institutions, human beings would perish from the effects ofsocial exposure; they would die as the victims of acute social dislocation through vice, perversion, crime, and starvation….</a:t>
            </a:r>
          </a:p>
          <a:p>
            <a:pPr marL="146785" indent="-146785" defTabSz="250567">
              <a:spcBef>
                <a:spcPts val="700"/>
              </a:spcBef>
              <a:buSzPct val="100000"/>
              <a:buChar char="•"/>
              <a:defRPr sz="146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146785" indent="-146785" defTabSz="250567">
              <a:spcBef>
                <a:spcPts val="700"/>
              </a:spcBef>
              <a:buSzPct val="100000"/>
              <a:buChar char="•"/>
              <a:defRPr sz="146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40" name="Image" descr="Image"/>
          <p:cNvPicPr>
            <a:picLocks noChangeAspect="1"/>
          </p:cNvPicPr>
          <p:nvPr/>
        </p:nvPicPr>
        <p:blipFill>
          <a:blip r:embed="rId2">
            <a:extLst/>
          </a:blip>
          <a:stretch>
            <a:fillRect/>
          </a:stretch>
        </p:blipFill>
        <p:spPr>
          <a:xfrm>
            <a:off x="4980297" y="1142999"/>
            <a:ext cx="3697144" cy="54012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43" name="James Buchanan:…"/>
          <p:cNvSpPr txBox="1"/>
          <p:nvPr/>
        </p:nvSpPr>
        <p:spPr>
          <a:xfrm>
            <a:off x="422440" y="1142999"/>
            <a:ext cx="5140573"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44" name="Image" descr="Image"/>
          <p:cNvPicPr>
            <a:picLocks noChangeAspect="1"/>
          </p:cNvPicPr>
          <p:nvPr/>
        </p:nvPicPr>
        <p:blipFill>
          <a:blip r:embed="rId2">
            <a:extLst/>
          </a:blip>
          <a:stretch>
            <a:fillRect/>
          </a:stretch>
        </p:blipFill>
        <p:spPr>
          <a:xfrm>
            <a:off x="5464303" y="1142999"/>
            <a:ext cx="3213138" cy="540129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U.S. 1970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The U.S. 1970s</a:t>
            </a:r>
          </a:p>
        </p:txBody>
      </p:sp>
      <p:sp>
        <p:nvSpPr>
          <p:cNvPr id="147" name="Martin Feldstein:…"/>
          <p:cNvSpPr txBox="1"/>
          <p:nvPr/>
        </p:nvSpPr>
        <p:spPr>
          <a:xfrm>
            <a:off x="422440" y="1142999"/>
            <a:ext cx="41952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193059">
              <a:spcBef>
                <a:spcPts val="500"/>
              </a:spcBef>
              <a:defRPr b="1" sz="1128">
                <a:uFillTx/>
                <a:latin typeface="+mn-lt"/>
                <a:ea typeface="+mn-ea"/>
                <a:cs typeface="+mn-cs"/>
                <a:sym typeface="Helvetica"/>
              </a:defRPr>
            </a:pPr>
            <a:r>
              <a:t>Martin Feldstein:</a:t>
            </a:r>
          </a:p>
          <a:p>
            <a:pPr defTabSz="193059">
              <a:spcBef>
                <a:spcPts val="500"/>
              </a:spcBef>
              <a:defRPr b="1" sz="1128">
                <a:uFillTx/>
                <a:latin typeface="+mn-lt"/>
                <a:ea typeface="+mn-ea"/>
                <a:cs typeface="+mn-cs"/>
                <a:sym typeface="Helvetica"/>
              </a:defRPr>
            </a:pP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productivity per man-hour in the private business sector dropped from an annual rate of 3.2 percent during 1947-67 to less than 1.5 percent since 1967 and less than 1 percent since 1973.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unemployment rate rose from 4.7 percent of the labor force to 5.8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rate of consumer price index (CPI) inflation jumped from 2 percent to 6.7 percent (since 1967) with an acceleration to an average of nearly 9 percent since 1973 and over 13 percent in 1979.</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Standard and Poor's index of common stock prices… between 1949 and 1969… after adjusting for the rise in the general consumer price level… increased by more than 300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“In the decade since 1969, however, the index… in constant dollars fell nearly 50 percent….</a:t>
            </a:r>
          </a:p>
          <a:p>
            <a:pPr marL="113096" indent="-113096" defTabSz="193059">
              <a:spcBef>
                <a:spcPts val="500"/>
              </a:spcBef>
              <a:buSzPct val="100000"/>
              <a:buChar char="•"/>
              <a:defRPr sz="1128">
                <a:uFillTx/>
                <a:latin typeface="Times New Roman"/>
                <a:ea typeface="Times New Roman"/>
                <a:cs typeface="Times New Roman"/>
                <a:sym typeface="Times New Roman"/>
              </a:defRPr>
            </a:pPr>
            <a:r>
              <a:t>“Many of the papers and comments in this volume point to the expanded role of government as a major reason, perhaps the major reason, for the deterioration of our economic performance.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government's mismanagement of monetary and fiscal policy….</a:t>
            </a:r>
          </a:p>
          <a:p>
            <a:pPr marL="113096" indent="-113096" defTabSz="193059">
              <a:spcBef>
                <a:spcPts val="500"/>
              </a:spcBef>
              <a:buSzPct val="100000"/>
              <a:buChar char="•"/>
              <a:defRPr sz="1128">
                <a:uFillTx/>
                <a:latin typeface="Times New Roman"/>
                <a:ea typeface="Times New Roman"/>
                <a:cs typeface="Times New Roman"/>
                <a:sym typeface="Times New Roman"/>
              </a:defRPr>
            </a:pPr>
            <a:r>
              <a:t>“Government regulations are a principal cause of lower productivity growth and of the decline in research and development.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government income-transfer programs has exacerbated the instability of family life and perhaps the decline in the birthrate.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low rate of saving and the slow growth of the capital stock reflect tax rules, macroeconomic policies, and the growth of social insurance programs….</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“There can be no doubt that government policies do deserve substantial blame for the adverse experience of the past decade…”</a:t>
            </a:r>
          </a:p>
        </p:txBody>
      </p:sp>
      <p:pic>
        <p:nvPicPr>
          <p:cNvPr id="148" name="Image" descr="Image"/>
          <p:cNvPicPr>
            <a:picLocks noChangeAspect="1"/>
          </p:cNvPicPr>
          <p:nvPr/>
        </p:nvPicPr>
        <p:blipFill>
          <a:blip r:embed="rId2">
            <a:extLst/>
          </a:blip>
          <a:stretch>
            <a:fillRect/>
          </a:stretch>
        </p:blipFill>
        <p:spPr>
          <a:xfrm>
            <a:off x="4617643" y="1143000"/>
            <a:ext cx="4059798" cy="54012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hina and India and America, 1800-1975"/>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pic>
        <p:nvPicPr>
          <p:cNvPr id="15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52" name="From 1800 to 1975:…"/>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370331">
              <a:spcBef>
                <a:spcPts val="900"/>
              </a:spcBef>
              <a:buSzTx/>
              <a:buNone/>
              <a:defRPr sz="1944">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1975:</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…&amp; less than 30% in China &amp; India…</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This is crazy!</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 “great divergence”</a:t>
            </a:r>
          </a:p>
          <a:p>
            <a:pPr lvl="1" marL="50352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sp>
        <p:nvSpPr>
          <p:cNvPr id="153"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ne Figure: A Great Divergence"/>
          <p:cNvSpPr txBox="1"/>
          <p:nvPr>
            <p:ph type="title" idx="4294967295"/>
          </p:nvPr>
        </p:nvSpPr>
        <p:spPr>
          <a:xfrm>
            <a:off x="277663" y="-1"/>
            <a:ext cx="8572501" cy="1270001"/>
          </a:xfrm>
          <a:prstGeom prst="rect">
            <a:avLst/>
          </a:prstGeom>
        </p:spPr>
        <p:txBody>
          <a:bodyPr lIns="45719" tIns="45719" rIns="45719" bIns="45719"/>
          <a:lstStyle>
            <a:lvl1pPr defTabSz="333756">
              <a:defRPr sz="4380">
                <a:uFill>
                  <a:solidFill>
                    <a:srgbClr val="000000"/>
                  </a:solidFill>
                </a:uFill>
                <a:latin typeface="Calibri"/>
                <a:ea typeface="Calibri"/>
                <a:cs typeface="Calibri"/>
                <a:sym typeface="Calibri"/>
              </a:defRPr>
            </a:lvl1pPr>
          </a:lstStyle>
          <a:p>
            <a:pPr/>
            <a:r>
              <a:t>One Figure: A Great Divergence</a:t>
            </a:r>
          </a:p>
        </p:txBody>
      </p:sp>
      <p:pic>
        <p:nvPicPr>
          <p:cNvPr id="15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57" name="From 1800 to 2018:…"/>
          <p:cNvSpPr txBox="1"/>
          <p:nvPr>
            <p:ph type="body" sz="quarter" idx="4294967295"/>
          </p:nvPr>
        </p:nvSpPr>
        <p:spPr>
          <a:xfrm>
            <a:off x="277663" y="1270000"/>
            <a:ext cx="2150352" cy="5300222"/>
          </a:xfrm>
          <a:prstGeom prst="rect">
            <a:avLst/>
          </a:prstGeom>
        </p:spPr>
        <p:txBody>
          <a:bodyPr lIns="45719" tIns="45719" rIns="45719" bIns="45719" anchor="t"/>
          <a:lstStyle/>
          <a:p>
            <a:pPr marL="0" indent="0" defTabSz="379475">
              <a:spcBef>
                <a:spcPts val="900"/>
              </a:spcBef>
              <a:buSzTx/>
              <a:buNone/>
              <a:defRPr sz="1992">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2018:</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All the arrows go up.</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Other arrows go right slowly.</a:t>
            </a:r>
          </a:p>
        </p:txBody>
      </p:sp>
      <p:sp>
        <p:nvSpPr>
          <p:cNvPr id="158"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ocial Darwinism &amp; Liquidationism"/>
          <p:cNvSpPr txBox="1"/>
          <p:nvPr>
            <p:ph type="title" idx="4294967295"/>
          </p:nvPr>
        </p:nvSpPr>
        <p:spPr>
          <a:xfrm>
            <a:off x="422440" y="0"/>
            <a:ext cx="8255001" cy="1143001"/>
          </a:xfrm>
          <a:prstGeom prst="rect">
            <a:avLst/>
          </a:prstGeom>
        </p:spPr>
        <p:txBody>
          <a:bodyPr lIns="50800" tIns="50800" rIns="50800" bIns="50800"/>
          <a:lstStyle>
            <a:lvl1pPr defTabSz="279320">
              <a:defRPr sz="3808"/>
            </a:lvl1pPr>
          </a:lstStyle>
          <a:p>
            <a:pPr/>
            <a:r>
              <a:t>Social Darwinism &amp; Liquidationism</a:t>
            </a:r>
          </a:p>
        </p:txBody>
      </p:sp>
      <p:sp>
        <p:nvSpPr>
          <p:cNvPr id="85" name="The market giveth, the market taketh away, blessed be the name of the market…"/>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The market giveth, the market taketh away, blessed be the name of the market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“The law of competition... is here; we cannot evade it; no substitutes for it have been found; and while the law may be sometimes hard for the individual, it is best for the race, because it insures the survival of the fittest in every department…”</a:t>
            </a:r>
          </a:p>
          <a:p>
            <a:pPr marL="173254" indent="-173254" defTabSz="295751">
              <a:spcBef>
                <a:spcPts val="800"/>
              </a:spcBef>
              <a:buSzPct val="100000"/>
              <a:buChar char="•"/>
              <a:defRPr sz="1728">
                <a:uFillTx/>
                <a:latin typeface="Times New Roman"/>
                <a:ea typeface="Times New Roman"/>
                <a:cs typeface="Times New Roman"/>
                <a:sym typeface="Times New Roman"/>
              </a:defRPr>
            </a:pPr>
            <a:r>
              <a:t>The market giveth, the market taketh away: blessed be the name of the market.</a:t>
            </a:r>
          </a:p>
        </p:txBody>
      </p:sp>
      <p:pic>
        <p:nvPicPr>
          <p:cNvPr id="86" name="Image" descr="Image"/>
          <p:cNvPicPr>
            <a:picLocks noChangeAspect="1"/>
          </p:cNvPicPr>
          <p:nvPr/>
        </p:nvPicPr>
        <p:blipFill>
          <a:blip r:embed="rId2">
            <a:extLst/>
          </a:blip>
          <a:stretch>
            <a:fillRect/>
          </a:stretch>
        </p:blipFill>
        <p:spPr>
          <a:xfrm>
            <a:off x="4224426" y="1143000"/>
            <a:ext cx="4453015" cy="35340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mocratic President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Democratic Presidents</a:t>
            </a:r>
          </a:p>
        </p:txBody>
      </p:sp>
      <p:sp>
        <p:nvSpPr>
          <p:cNvPr id="161" name="Bill Clinton:…"/>
          <p:cNvSpPr txBox="1"/>
          <p:nvPr/>
        </p:nvSpPr>
        <p:spPr>
          <a:xfrm>
            <a:off x="422440" y="1142999"/>
            <a:ext cx="425273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1643">
              <a:spcBef>
                <a:spcPts val="800"/>
              </a:spcBef>
              <a:defRPr b="1" sz="1703">
                <a:uFillTx/>
                <a:latin typeface="+mn-lt"/>
                <a:ea typeface="+mn-ea"/>
                <a:cs typeface="+mn-cs"/>
                <a:sym typeface="Helvetica"/>
              </a:defRPr>
            </a:pPr>
            <a:r>
              <a:t>Bill Clinton:</a:t>
            </a:r>
          </a:p>
          <a:p>
            <a:pPr defTabSz="291643">
              <a:spcBef>
                <a:spcPts val="800"/>
              </a:spcBef>
              <a:defRPr b="1" sz="1703">
                <a:uFillTx/>
                <a:latin typeface="+mn-lt"/>
                <a:ea typeface="+mn-ea"/>
                <a:cs typeface="+mn-cs"/>
                <a:sym typeface="Helvetica"/>
              </a:defRPr>
            </a:pPr>
          </a:p>
          <a:p>
            <a:pPr marL="170848" indent="-170848" defTabSz="291643">
              <a:spcBef>
                <a:spcPts val="800"/>
              </a:spcBef>
              <a:buSzPct val="100000"/>
              <a:buChar char="•"/>
              <a:defRPr sz="1703">
                <a:uFillTx/>
                <a:latin typeface="Times New Roman"/>
                <a:ea typeface="Times New Roman"/>
                <a:cs typeface="Times New Roman"/>
                <a:sym typeface="Times New Roman"/>
              </a:defRPr>
            </a:pPr>
            <a:r>
              <a:t>“Big Government does not have all the answers….</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“There’s not a program for every problem. </a:t>
            </a:r>
          </a:p>
          <a:p>
            <a:pPr marL="170848" indent="-170848" defTabSz="291643">
              <a:spcBef>
                <a:spcPts val="800"/>
              </a:spcBef>
              <a:buSzPct val="100000"/>
              <a:buChar char="•"/>
              <a:defRPr sz="1703">
                <a:uFillTx/>
                <a:latin typeface="Times New Roman"/>
                <a:ea typeface="Times New Roman"/>
                <a:cs typeface="Times New Roman"/>
                <a:sym typeface="Times New Roman"/>
              </a:defRPr>
            </a:pPr>
            <a:r>
              <a:t>“We know, and we have worked to give the American people a smaller, less bureaucratic Government in Washington. </a:t>
            </a:r>
          </a:p>
          <a:p>
            <a:pPr marL="170848" indent="-170848" defTabSz="291643">
              <a:spcBef>
                <a:spcPts val="800"/>
              </a:spcBef>
              <a:buSzPct val="100000"/>
              <a:buChar char="•"/>
              <a:defRPr sz="1703">
                <a:uFillTx/>
                <a:latin typeface="Times New Roman"/>
                <a:ea typeface="Times New Roman"/>
                <a:cs typeface="Times New Roman"/>
                <a:sym typeface="Times New Roman"/>
              </a:defRPr>
            </a:pPr>
            <a:r>
              <a:t>“And we have to give the American people one that lives within its means. </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 era of big Government is over. </a:t>
            </a:r>
          </a:p>
          <a:p>
            <a:pPr marL="170848" indent="-170848" defTabSz="291643">
              <a:spcBef>
                <a:spcPts val="800"/>
              </a:spcBef>
              <a:buSzPct val="100000"/>
              <a:buChar char="•"/>
              <a:defRPr sz="1703">
                <a:uFillTx/>
                <a:latin typeface="Times New Roman"/>
                <a:ea typeface="Times New Roman"/>
                <a:cs typeface="Times New Roman"/>
                <a:sym typeface="Times New Roman"/>
              </a:defRPr>
            </a:pPr>
            <a:r>
              <a:t>“But we cannot go back to the time when our citizens were left to fend for themselves…. Our new, smaller Government must work in an old-fashioned American way, together with all of our citizens through State and local governments, in the workplace, in religious, charitable, and civic associations…”</a:t>
            </a:r>
          </a:p>
        </p:txBody>
      </p:sp>
      <p:pic>
        <p:nvPicPr>
          <p:cNvPr id="162" name="Image" descr="Image"/>
          <p:cNvPicPr>
            <a:picLocks noChangeAspect="1"/>
          </p:cNvPicPr>
          <p:nvPr/>
        </p:nvPicPr>
        <p:blipFill>
          <a:blip r:embed="rId2">
            <a:extLst/>
          </a:blip>
          <a:stretch>
            <a:fillRect/>
          </a:stretch>
        </p:blipFill>
        <p:spPr>
          <a:xfrm>
            <a:off x="4675169" y="1142999"/>
            <a:ext cx="4002272" cy="540129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hina and India and America, 1975–2018"/>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165" name="From 1975-2018:…"/>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457200">
              <a:spcBef>
                <a:spcPts val="1200"/>
              </a:spcBef>
              <a:buSzTx/>
              <a:buNone/>
              <a:defRPr>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1975-2018:</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 6.6%/year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 4.2%/year</a:t>
            </a:r>
          </a:p>
        </p:txBody>
      </p:sp>
      <p:pic>
        <p:nvPicPr>
          <p:cNvPr id="16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67"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rack Obama"/>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Barack Obama</a:t>
            </a:r>
          </a:p>
        </p:txBody>
      </p:sp>
      <p:sp>
        <p:nvSpPr>
          <p:cNvPr id="170" name="January 2010: unemployment rate above 9%:…"/>
          <p:cNvSpPr txBox="1"/>
          <p:nvPr/>
        </p:nvSpPr>
        <p:spPr>
          <a:xfrm>
            <a:off x="422440" y="1142999"/>
            <a:ext cx="481623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62889">
              <a:spcBef>
                <a:spcPts val="700"/>
              </a:spcBef>
              <a:defRPr b="1" sz="1536">
                <a:uFillTx/>
                <a:latin typeface="+mn-lt"/>
                <a:ea typeface="+mn-ea"/>
                <a:cs typeface="+mn-cs"/>
                <a:sym typeface="Helvetica"/>
              </a:defRPr>
            </a:pPr>
            <a:r>
              <a:t>January 2010: unemployment rate above 9%:</a:t>
            </a:r>
          </a:p>
          <a:p>
            <a:pPr defTabSz="262889">
              <a:spcBef>
                <a:spcPts val="700"/>
              </a:spcBef>
              <a:defRPr b="1" sz="1536">
                <a:uFillTx/>
                <a:latin typeface="+mn-lt"/>
                <a:ea typeface="+mn-ea"/>
                <a:cs typeface="+mn-cs"/>
                <a:sym typeface="Helvetica"/>
              </a:defRPr>
            </a:pPr>
          </a:p>
          <a:p>
            <a:pPr marL="154004" indent="-154004" defTabSz="262889">
              <a:spcBef>
                <a:spcPts val="700"/>
              </a:spcBef>
              <a:buSzPct val="100000"/>
              <a:buChar char="•"/>
              <a:defRPr sz="1536">
                <a:uFillTx/>
                <a:latin typeface="Times New Roman"/>
                <a:ea typeface="Times New Roman"/>
                <a:cs typeface="Times New Roman"/>
                <a:sym typeface="Times New Roman"/>
              </a:defRPr>
            </a:pPr>
            <a:r>
              <a:t>“Families across the country are tightening their belts and making tough decisions.  </a:t>
            </a:r>
          </a:p>
          <a:p>
            <a:pPr marL="154004" indent="-154004" defTabSz="262889">
              <a:spcBef>
                <a:spcPts val="700"/>
              </a:spcBef>
              <a:buSzPct val="100000"/>
              <a:buChar char="•"/>
              <a:defRPr sz="1536">
                <a:uFillTx/>
                <a:latin typeface="Times New Roman"/>
                <a:ea typeface="Times New Roman"/>
                <a:cs typeface="Times New Roman"/>
                <a:sym typeface="Times New Roman"/>
              </a:defRPr>
            </a:pPr>
            <a:r>
              <a:t>“The federal government should do the same.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“So tonight, I'm proposing specific steps to pay for the trillion dollars that it took to rescue the economy last year.</a:t>
            </a:r>
          </a:p>
          <a:p>
            <a:pPr marL="154004" indent="-154004" defTabSz="262889">
              <a:spcBef>
                <a:spcPts val="700"/>
              </a:spcBef>
              <a:buSzPct val="100000"/>
              <a:buChar char="•"/>
              <a:defRPr sz="1536">
                <a:uFillTx/>
                <a:latin typeface="Times New Roman"/>
                <a:ea typeface="Times New Roman"/>
                <a:cs typeface="Times New Roman"/>
                <a:sym typeface="Times New Roman"/>
              </a:defRPr>
            </a:pPr>
            <a:r>
              <a:t>Starting in 2011, we are prepared to freeze government spending for three years….</a:t>
            </a:r>
          </a:p>
          <a:p>
            <a:pPr marL="154004" indent="-154004" defTabSz="262889">
              <a:spcBef>
                <a:spcPts val="700"/>
              </a:spcBef>
              <a:buSzPct val="100000"/>
              <a:buChar char="•"/>
              <a:defRPr sz="1536">
                <a:uFillTx/>
                <a:latin typeface="Times New Roman"/>
                <a:ea typeface="Times New Roman"/>
                <a:cs typeface="Times New Roman"/>
                <a:sym typeface="Times New Roman"/>
              </a:defRPr>
            </a:pPr>
            <a:r>
              <a:t>“Like any cash-strapped family, we will work within a budget to invest in what we need and sacrifice what we don't.  </a:t>
            </a:r>
          </a:p>
          <a:p>
            <a:pPr marL="154004" indent="-154004" defTabSz="262889">
              <a:spcBef>
                <a:spcPts val="700"/>
              </a:spcBef>
              <a:buSzPct val="100000"/>
              <a:buChar char="•"/>
              <a:defRPr sz="1536">
                <a:uFillTx/>
                <a:latin typeface="Times New Roman"/>
                <a:ea typeface="Times New Roman"/>
                <a:cs typeface="Times New Roman"/>
                <a:sym typeface="Times New Roman"/>
              </a:defRPr>
            </a:pPr>
            <a:r>
              <a:t>“And if I have to enforce this discipline by veto, I will.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We will continue to go through the budget, line by line, page by page, to eliminate programs that we can’t afford and don't work.  We’ve already identified $20 billion in savings for next year.…”</a:t>
            </a:r>
          </a:p>
        </p:txBody>
      </p:sp>
      <p:pic>
        <p:nvPicPr>
          <p:cNvPr id="171" name="Image" descr="Image"/>
          <p:cNvPicPr>
            <a:picLocks noChangeAspect="1"/>
          </p:cNvPicPr>
          <p:nvPr/>
        </p:nvPicPr>
        <p:blipFill>
          <a:blip r:embed="rId2">
            <a:extLst/>
          </a:blip>
          <a:stretch>
            <a:fillRect/>
          </a:stretch>
        </p:blipFill>
        <p:spPr>
          <a:xfrm>
            <a:off x="5238673" y="1143000"/>
            <a:ext cx="3438768"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reasury Secretary Jack Lew"/>
          <p:cNvSpPr txBox="1"/>
          <p:nvPr>
            <p:ph type="title" idx="4294967295"/>
          </p:nvPr>
        </p:nvSpPr>
        <p:spPr>
          <a:xfrm>
            <a:off x="422440" y="0"/>
            <a:ext cx="8255001" cy="1143000"/>
          </a:xfrm>
          <a:prstGeom prst="rect">
            <a:avLst/>
          </a:prstGeom>
        </p:spPr>
        <p:txBody>
          <a:bodyPr lIns="50800" tIns="50800" rIns="50800" bIns="50800"/>
          <a:lstStyle/>
          <a:p>
            <a:pPr lvl="1" defTabSz="340935">
              <a:defRPr sz="4648">
                <a:solidFill>
                  <a:srgbClr val="000080"/>
                </a:solidFill>
              </a:defRPr>
            </a:pPr>
            <a:r>
              <a:t>Treasury Secretary Jack Lew</a:t>
            </a:r>
          </a:p>
        </p:txBody>
      </p:sp>
      <p:sp>
        <p:nvSpPr>
          <p:cNvPr id="174" name="November 2010:…"/>
          <p:cNvSpPr txBox="1"/>
          <p:nvPr/>
        </p:nvSpPr>
        <p:spPr>
          <a:xfrm>
            <a:off x="422440" y="1142999"/>
            <a:ext cx="40303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42351">
              <a:spcBef>
                <a:spcPts val="700"/>
              </a:spcBef>
              <a:defRPr b="1" sz="1416">
                <a:uFillTx/>
                <a:latin typeface="+mn-lt"/>
                <a:ea typeface="+mn-ea"/>
                <a:cs typeface="+mn-cs"/>
                <a:sym typeface="Helvetica"/>
              </a:defRPr>
            </a:pPr>
            <a:r>
              <a:t>November 2010:</a:t>
            </a:r>
          </a:p>
          <a:p>
            <a:pPr defTabSz="242351">
              <a:spcBef>
                <a:spcPts val="700"/>
              </a:spcBef>
              <a:defRPr b="1" sz="1416">
                <a:uFillTx/>
                <a:latin typeface="+mn-lt"/>
                <a:ea typeface="+mn-ea"/>
                <a:cs typeface="+mn-cs"/>
                <a:sym typeface="Helvetica"/>
              </a:defRPr>
            </a:pPr>
          </a:p>
          <a:p>
            <a:pPr marL="141972" indent="-141972" defTabSz="242351">
              <a:spcBef>
                <a:spcPts val="700"/>
              </a:spcBef>
              <a:buSzPct val="100000"/>
              <a:buChar char="•"/>
              <a:defRPr sz="1416">
                <a:uFillTx/>
                <a:latin typeface="Times New Roman"/>
                <a:ea typeface="Times New Roman"/>
                <a:cs typeface="Times New Roman"/>
                <a:sym typeface="Times New Roman"/>
              </a:defRPr>
            </a:pPr>
            <a:r>
              <a:t>“To lay the foundation for long-term economic growth and to make our nation competitive for years to come, we must put the United States back on a sustainable fiscal course. And that’s going to require some tough choices. </a:t>
            </a:r>
          </a:p>
          <a:p>
            <a:pPr marL="141972" indent="-141972" defTabSz="242351">
              <a:spcBef>
                <a:spcPts val="700"/>
              </a:spcBef>
              <a:buSzPct val="100000"/>
              <a:buChar char="•"/>
              <a:defRPr sz="1416">
                <a:uFillTx/>
                <a:latin typeface="Times New Roman"/>
                <a:ea typeface="Times New Roman"/>
                <a:cs typeface="Times New Roman"/>
                <a:sym typeface="Times New Roman"/>
              </a:defRPr>
            </a:pPr>
            <a:r>
              <a:t>“Today, the President made one of those: proposing a two-year pay freeze for all civilian federal workers. This will save  2 billion over the remainder of this fiscal year, 28 billion in cumulative savings over the next five years, and more than 60 billion over the next 10 years….</a:t>
            </a:r>
          </a:p>
          <a:p>
            <a:pPr marL="141972" indent="-141972" defTabSz="242351">
              <a:spcBef>
                <a:spcPts val="700"/>
              </a:spcBef>
              <a:buSzPct val="100000"/>
              <a:buChar char="•"/>
              <a:defRPr sz="1416">
                <a:uFillTx/>
                <a:latin typeface="Times New Roman"/>
                <a:ea typeface="Times New Roman"/>
                <a:cs typeface="Times New Roman"/>
                <a:sym typeface="Times New Roman"/>
              </a:defRPr>
            </a:pPr>
            <a:r>
              <a:t>“Make no mistake: this decision was not made lightly. Like everyone honored to serve in the White House or the Cabinet, we work with extraordinarily talented public servants every day….</a:t>
            </a:r>
          </a:p>
          <a:p>
            <a:pPr marL="141972" indent="-141972" defTabSz="242351">
              <a:spcBef>
                <a:spcPts val="700"/>
              </a:spcBef>
              <a:buSzPct val="100000"/>
              <a:buChar char="•"/>
              <a:defRPr sz="1416">
                <a:uFillTx/>
                <a:latin typeface="Times New Roman"/>
                <a:ea typeface="Times New Roman"/>
                <a:cs typeface="Times New Roman"/>
                <a:sym typeface="Times New Roman"/>
              </a:defRPr>
            </a:pPr>
            <a:r>
              <a:t>“This pay freeze is not a reflection on their fine work. It is a reflection of the fiscal reality that we face: just as families and businesses across the nation have tightened their belts, so must the federal government…”</a:t>
            </a:r>
          </a:p>
        </p:txBody>
      </p:sp>
      <p:pic>
        <p:nvPicPr>
          <p:cNvPr id="175" name="Image" descr="Image"/>
          <p:cNvPicPr>
            <a:picLocks noChangeAspect="1"/>
          </p:cNvPicPr>
          <p:nvPr/>
        </p:nvPicPr>
        <p:blipFill>
          <a:blip r:embed="rId2">
            <a:extLst/>
          </a:blip>
          <a:stretch>
            <a:fillRect/>
          </a:stretch>
        </p:blipFill>
        <p:spPr>
          <a:xfrm>
            <a:off x="4452743" y="1142999"/>
            <a:ext cx="4224698" cy="54012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urther Reading"/>
          <p:cNvSpPr txBox="1"/>
          <p:nvPr>
            <p:ph type="title"/>
          </p:nvPr>
        </p:nvSpPr>
        <p:spPr>
          <a:xfrm>
            <a:off x="371390" y="-1"/>
            <a:ext cx="8255001" cy="1143001"/>
          </a:xfrm>
          <a:prstGeom prst="rect">
            <a:avLst/>
          </a:prstGeom>
        </p:spPr>
        <p:txBody>
          <a:bodyPr/>
          <a:lstStyle>
            <a:lvl1pPr>
              <a:defRPr>
                <a:solidFill>
                  <a:srgbClr val="800000"/>
                </a:solidFill>
              </a:defRPr>
            </a:lvl1pPr>
          </a:lstStyle>
          <a:p>
            <a:pPr/>
            <a:r>
              <a:t>Further Reading</a:t>
            </a:r>
          </a:p>
        </p:txBody>
      </p:sp>
      <p:sp>
        <p:nvSpPr>
          <p:cNvPr id="178" name="John Maynard Keynes (1926): The End of Laissez-Faire &lt;https://delong.typepad.com/files/keynes-end-of-lf.pdf&gt;…"/>
          <p:cNvSpPr txBox="1"/>
          <p:nvPr>
            <p:ph type="body" idx="1"/>
          </p:nvPr>
        </p:nvSpPr>
        <p:spPr>
          <a:xfrm>
            <a:off x="446264" y="1071562"/>
            <a:ext cx="8255001" cy="5397501"/>
          </a:xfrm>
          <a:prstGeom prst="rect">
            <a:avLst/>
          </a:prstGeom>
        </p:spPr>
        <p:txBody>
          <a:bodyPr anchor="t"/>
          <a:lstStyle/>
          <a:p>
            <a:pPr marL="240631" indent="-240631">
              <a:spcBef>
                <a:spcPts val="1200"/>
              </a:spcBef>
              <a:buSzPct val="100000"/>
              <a:defRPr>
                <a:latin typeface="Times New Roman"/>
                <a:ea typeface="Times New Roman"/>
                <a:cs typeface="Times New Roman"/>
                <a:sym typeface="Times New Roman"/>
              </a:defRPr>
            </a:pPr>
            <a:r>
              <a:rPr b="1"/>
              <a:t>John Maynard Keynes </a:t>
            </a:r>
            <a:r>
              <a:t>(1926): </a:t>
            </a:r>
            <a:r>
              <a:rPr i="1"/>
              <a:t>The End of</a:t>
            </a:r>
            <a:r>
              <a:t> Laissez-Faire &lt;</a:t>
            </a:r>
            <a:r>
              <a:rPr u="sng">
                <a:solidFill>
                  <a:srgbClr val="0000FF"/>
                </a:solidFill>
                <a:uFill>
                  <a:solidFill>
                    <a:srgbClr val="0000FF"/>
                  </a:solidFill>
                </a:uFill>
                <a:hlinkClick r:id="rId2" invalidUrl="" action="" tgtFrame="" tooltip="" history="1" highlightClick="0" endSnd="0"/>
              </a:rPr>
              <a:t>https://delong.typepad.com/files/keynes-end-of-lf.pdf</a:t>
            </a:r>
            <a:r>
              <a:t>&gt;</a:t>
            </a:r>
          </a:p>
          <a:p>
            <a:pPr marL="240631" indent="-240631">
              <a:spcBef>
                <a:spcPts val="1200"/>
              </a:spcBef>
              <a:buSzPct val="100000"/>
              <a:defRPr>
                <a:latin typeface="Times New Roman"/>
                <a:ea typeface="Times New Roman"/>
                <a:cs typeface="Times New Roman"/>
                <a:sym typeface="Times New Roman"/>
              </a:defRPr>
            </a:pPr>
            <a:r>
              <a:rPr b="1"/>
              <a:t>John Maynard Keynes</a:t>
            </a:r>
            <a:r>
              <a:t> (1936): </a:t>
            </a:r>
            <a:r>
              <a:rPr i="1"/>
              <a:t>Concluding Notes on the Social Philosophy Towards Which the General Theory Might Lead</a:t>
            </a:r>
            <a:r>
              <a:t> &lt;</a:t>
            </a:r>
            <a:r>
              <a:rPr u="sng">
                <a:solidFill>
                  <a:srgbClr val="0000FF"/>
                </a:solidFill>
                <a:uFill>
                  <a:solidFill>
                    <a:srgbClr val="0000FF"/>
                  </a:solidFill>
                </a:uFill>
                <a:hlinkClick r:id="rId3" invalidUrl="" action="" tgtFrame="" tooltip="" history="1" highlightClick="0" endSnd="0"/>
              </a:rPr>
              <a:t>https://delong.typepad.com/files/keynes-social-philosophy.pdf</a:t>
            </a:r>
            <a:r>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atch Our Breath…"/>
          <p:cNvSpPr txBox="1"/>
          <p:nvPr>
            <p:ph type="title"/>
          </p:nvPr>
        </p:nvSpPr>
        <p:spPr>
          <a:xfrm>
            <a:off x="276457" y="-2"/>
            <a:ext cx="8572501" cy="1270003"/>
          </a:xfrm>
          <a:prstGeom prst="rect">
            <a:avLst/>
          </a:prstGeom>
        </p:spPr>
        <p:txBody>
          <a:bodyPr/>
          <a:lstStyle/>
          <a:p>
            <a:pPr/>
            <a:r>
              <a:t>Catch Our Breath…</a:t>
            </a:r>
          </a:p>
        </p:txBody>
      </p:sp>
      <p:sp>
        <p:nvSpPr>
          <p:cNvPr id="18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2"/>
            <a:ext cx="8572501" cy="1270003"/>
          </a:xfrm>
          <a:prstGeom prst="rect">
            <a:avLst/>
          </a:prstGeom>
        </p:spPr>
        <p:txBody>
          <a:bodyPr/>
          <a:lstStyle/>
          <a:p>
            <a:pPr/>
            <a:r>
              <a:t>Notes</a:t>
            </a:r>
          </a:p>
        </p:txBody>
      </p:sp>
      <p:sp>
        <p:nvSpPr>
          <p:cNvPr id="18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ndrew Carnegie"/>
          <p:cNvSpPr txBox="1"/>
          <p:nvPr>
            <p:ph type="title"/>
          </p:nvPr>
        </p:nvSpPr>
        <p:spPr>
          <a:xfrm>
            <a:off x="371390" y="-1"/>
            <a:ext cx="8255001" cy="1143001"/>
          </a:xfrm>
          <a:prstGeom prst="rect">
            <a:avLst/>
          </a:prstGeom>
        </p:spPr>
        <p:txBody>
          <a:bodyPr/>
          <a:lstStyle/>
          <a:p>
            <a:pPr/>
            <a:r>
              <a:t>Andrew Carnegie</a:t>
            </a:r>
          </a:p>
        </p:txBody>
      </p:sp>
      <p:sp>
        <p:nvSpPr>
          <p:cNvPr id="89" name="A man who gave away his fortune—best known for “he who dies rich, dies disgraced”:…"/>
          <p:cNvSpPr txBox="1"/>
          <p:nvPr>
            <p:ph type="body" sz="half" idx="1"/>
          </p:nvPr>
        </p:nvSpPr>
        <p:spPr>
          <a:xfrm>
            <a:off x="446264" y="1071562"/>
            <a:ext cx="4496028" cy="5397501"/>
          </a:xfrm>
          <a:prstGeom prst="rect">
            <a:avLst/>
          </a:prstGeom>
        </p:spPr>
        <p:txBody>
          <a:bodyPr anchor="t"/>
          <a:lstStyle/>
          <a:p>
            <a:pPr marL="0" indent="0" defTabSz="303966">
              <a:spcBef>
                <a:spcPts val="800"/>
              </a:spcBef>
              <a:buSzTx/>
              <a:buNone/>
              <a:defRPr b="1" sz="1776">
                <a:latin typeface="+mn-lt"/>
                <a:ea typeface="+mn-ea"/>
                <a:cs typeface="+mn-cs"/>
                <a:sym typeface="Helvetica"/>
              </a:defRPr>
            </a:pPr>
            <a:r>
              <a:t>A man who gave away his fortune—best known for “he who dies rich, dies disgraced”:</a:t>
            </a:r>
          </a:p>
          <a:p>
            <a:pPr marL="0" indent="0" defTabSz="303966">
              <a:spcBef>
                <a:spcPts val="800"/>
              </a:spcBef>
              <a:buSzTx/>
              <a:buNone/>
              <a:defRPr b="1" sz="1776">
                <a:latin typeface="+mn-lt"/>
                <a:ea typeface="+mn-ea"/>
                <a:cs typeface="+mn-cs"/>
                <a:sym typeface="Helvetica"/>
              </a:defRPr>
            </a:pPr>
          </a:p>
          <a:p>
            <a:pPr marL="178067" indent="-178067" defTabSz="303966">
              <a:spcBef>
                <a:spcPts val="800"/>
              </a:spcBef>
              <a:buSzPct val="100000"/>
              <a:defRPr sz="1776">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8067" indent="-178067" defTabSz="303966">
              <a:spcBef>
                <a:spcPts val="800"/>
              </a:spcBef>
              <a:buSzPct val="100000"/>
              <a:defRPr sz="1776">
                <a:latin typeface="Times New Roman"/>
                <a:ea typeface="Times New Roman"/>
                <a:cs typeface="Times New Roman"/>
                <a:sym typeface="Times New Roman"/>
              </a:defRPr>
            </a:pPr>
            <a:r>
              <a:t>“The law of competition... is here; we cannot evade it; </a:t>
            </a:r>
          </a:p>
          <a:p>
            <a:pPr lvl="1" marL="460007" indent="-178067" defTabSz="303966">
              <a:spcBef>
                <a:spcPts val="800"/>
              </a:spcBef>
              <a:buSzPct val="100000"/>
              <a:defRPr sz="1776">
                <a:latin typeface="Times New Roman"/>
                <a:ea typeface="Times New Roman"/>
                <a:cs typeface="Times New Roman"/>
                <a:sym typeface="Times New Roman"/>
              </a:defRPr>
            </a:pPr>
            <a:r>
              <a:t>“no substitutes for it have been found; and </a:t>
            </a:r>
          </a:p>
          <a:p>
            <a:pPr lvl="1" marL="460007" indent="-178067" defTabSz="303966">
              <a:spcBef>
                <a:spcPts val="800"/>
              </a:spcBef>
              <a:buSzPct val="100000"/>
              <a:defRPr sz="1776">
                <a:latin typeface="Times New Roman"/>
                <a:ea typeface="Times New Roman"/>
                <a:cs typeface="Times New Roman"/>
                <a:sym typeface="Times New Roman"/>
              </a:defRPr>
            </a:pPr>
            <a:r>
              <a:t>“while the law may be sometimes hard for the individual, </a:t>
            </a:r>
          </a:p>
          <a:p>
            <a:pPr lvl="1" marL="460007" indent="-178067" defTabSz="303966">
              <a:spcBef>
                <a:spcPts val="800"/>
              </a:spcBef>
              <a:buSzPct val="100000"/>
              <a:defRPr sz="1776">
                <a:latin typeface="Times New Roman"/>
                <a:ea typeface="Times New Roman"/>
                <a:cs typeface="Times New Roman"/>
                <a:sym typeface="Times New Roman"/>
              </a:defRPr>
            </a:pPr>
            <a:r>
              <a:t>“it is best for the race, </a:t>
            </a:r>
          </a:p>
          <a:p>
            <a:pPr lvl="1" marL="460007" indent="-178067" defTabSz="303966">
              <a:spcBef>
                <a:spcPts val="800"/>
              </a:spcBef>
              <a:buSzPct val="100000"/>
              <a:defRPr sz="1776">
                <a:latin typeface="Times New Roman"/>
                <a:ea typeface="Times New Roman"/>
                <a:cs typeface="Times New Roman"/>
                <a:sym typeface="Times New Roman"/>
              </a:defRPr>
            </a:pPr>
            <a:r>
              <a:t>“because it insures the survival of the fittest in every department…”</a:t>
            </a:r>
          </a:p>
        </p:txBody>
      </p:sp>
      <p:pic>
        <p:nvPicPr>
          <p:cNvPr id="90" name="Image" descr="Image"/>
          <p:cNvPicPr>
            <a:picLocks noChangeAspect="1"/>
          </p:cNvPicPr>
          <p:nvPr/>
        </p:nvPicPr>
        <p:blipFill>
          <a:blip r:embed="rId2">
            <a:extLst/>
          </a:blip>
          <a:stretch>
            <a:fillRect/>
          </a:stretch>
        </p:blipFill>
        <p:spPr>
          <a:xfrm>
            <a:off x="4942291" y="1071562"/>
            <a:ext cx="3758974" cy="539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Herbert Hoover"/>
          <p:cNvSpPr txBox="1"/>
          <p:nvPr>
            <p:ph type="title"/>
          </p:nvPr>
        </p:nvSpPr>
        <p:spPr>
          <a:xfrm>
            <a:off x="371390" y="-1"/>
            <a:ext cx="8255001" cy="1143001"/>
          </a:xfrm>
          <a:prstGeom prst="rect">
            <a:avLst/>
          </a:prstGeom>
        </p:spPr>
        <p:txBody>
          <a:bodyPr/>
          <a:lstStyle/>
          <a:p>
            <a:pPr/>
            <a:r>
              <a:t>Herbert Hoover</a:t>
            </a:r>
          </a:p>
        </p:txBody>
      </p:sp>
      <p:sp>
        <p:nvSpPr>
          <p:cNvPr id="93" name="Looking back on his own presidency:…"/>
          <p:cNvSpPr txBox="1"/>
          <p:nvPr>
            <p:ph type="body" idx="1"/>
          </p:nvPr>
        </p:nvSpPr>
        <p:spPr>
          <a:xfrm>
            <a:off x="446264" y="1071562"/>
            <a:ext cx="4852648" cy="5397501"/>
          </a:xfrm>
          <a:prstGeom prst="rect">
            <a:avLst/>
          </a:prstGeom>
        </p:spPr>
        <p:txBody>
          <a:bodyPr anchor="t"/>
          <a:lstStyle/>
          <a:p>
            <a:pPr marL="0" indent="0" defTabSz="308074">
              <a:spcBef>
                <a:spcPts val="900"/>
              </a:spcBef>
              <a:buSzTx/>
              <a:buNone/>
              <a:defRPr b="1" sz="1800">
                <a:latin typeface="+mn-lt"/>
                <a:ea typeface="+mn-ea"/>
                <a:cs typeface="+mn-cs"/>
                <a:sym typeface="Helvetica"/>
              </a:defRPr>
            </a:pPr>
            <a:r>
              <a:t>Looking back on his own presidency:</a:t>
            </a:r>
          </a:p>
          <a:p>
            <a:pPr marL="0" indent="0" defTabSz="308074">
              <a:spcBef>
                <a:spcPts val="900"/>
              </a:spcBef>
              <a:buSzTx/>
              <a:buNone/>
              <a:defRPr b="1" sz="1800">
                <a:latin typeface="+mn-lt"/>
                <a:ea typeface="+mn-ea"/>
                <a:cs typeface="+mn-cs"/>
                <a:sym typeface="Helvetica"/>
              </a:defRPr>
            </a:pPr>
          </a:p>
          <a:p>
            <a:pPr marL="180473" indent="-180473" defTabSz="308074">
              <a:spcBef>
                <a:spcPts val="900"/>
              </a:spcBef>
              <a:buSzPct val="100000"/>
              <a:defRPr sz="1800">
                <a:latin typeface="Times New Roman"/>
                <a:ea typeface="Times New Roman"/>
                <a:cs typeface="Times New Roman"/>
                <a:sym typeface="Times New Roman"/>
              </a:defRPr>
            </a:pPr>
            <a:r>
              <a:t>“The ‘leave-it-alone liquidationists’, headed by Secretary of the Treasury Mellon, felt that government must keep its hands off and let the slump liquidate itself.</a:t>
            </a:r>
          </a:p>
          <a:p>
            <a:pPr marL="180473" indent="-180473" defTabSz="308074">
              <a:spcBef>
                <a:spcPts val="900"/>
              </a:spcBef>
              <a:buSzPct val="100000"/>
              <a:defRPr sz="1800">
                <a:latin typeface="Times New Roman"/>
                <a:ea typeface="Times New Roman"/>
                <a:cs typeface="Times New Roman"/>
                <a:sym typeface="Times New Roman"/>
              </a:defRPr>
            </a:pPr>
            <a:r>
              <a:t>“Mr. Mellon had only one formula: ‘Liquidate labor, liquidate stocks, liquidate the farmers, liquidate real estate’. He held that even panic was not altogether a bad thing. </a:t>
            </a:r>
          </a:p>
          <a:p>
            <a:pPr marL="180473" indent="-180473" defTabSz="308074">
              <a:spcBef>
                <a:spcPts val="900"/>
              </a:spcBef>
              <a:buSzPct val="100000"/>
              <a:defRPr sz="1800">
                <a:latin typeface="Times New Roman"/>
                <a:ea typeface="Times New Roman"/>
                <a:cs typeface="Times New Roman"/>
                <a:sym typeface="Times New Roman"/>
              </a:defRPr>
            </a:pPr>
            <a:r>
              <a:t>“He said:</a:t>
            </a:r>
          </a:p>
          <a:p>
            <a:pPr lvl="1" marL="466223" indent="-180473" defTabSz="308074">
              <a:spcBef>
                <a:spcPts val="900"/>
              </a:spcBef>
              <a:buSzPct val="100000"/>
              <a:defRPr sz="1800">
                <a:latin typeface="Times New Roman"/>
                <a:ea typeface="Times New Roman"/>
                <a:cs typeface="Times New Roman"/>
                <a:sym typeface="Times New Roman"/>
              </a:defRPr>
            </a:pPr>
            <a:r>
              <a:t>‘It will purge the rottenness out of the system. High costs of living and high living will come down. People will work harder, live a more moral life. Values will be adjusted, and enterprising people will pick up the wrecks from less competent people…’”</a:t>
            </a:r>
          </a:p>
        </p:txBody>
      </p:sp>
      <p:pic>
        <p:nvPicPr>
          <p:cNvPr id="94" name="Image" descr="Image"/>
          <p:cNvPicPr>
            <a:picLocks noChangeAspect="1"/>
          </p:cNvPicPr>
          <p:nvPr/>
        </p:nvPicPr>
        <p:blipFill>
          <a:blip r:embed="rId2">
            <a:extLst/>
          </a:blip>
          <a:stretch>
            <a:fillRect/>
          </a:stretch>
        </p:blipFill>
        <p:spPr>
          <a:xfrm>
            <a:off x="5298911" y="1071562"/>
            <a:ext cx="3402354" cy="5397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Joseph Schumpeter"/>
          <p:cNvSpPr txBox="1"/>
          <p:nvPr>
            <p:ph type="title"/>
          </p:nvPr>
        </p:nvSpPr>
        <p:spPr>
          <a:xfrm>
            <a:off x="371390" y="-1"/>
            <a:ext cx="8255001" cy="1143001"/>
          </a:xfrm>
          <a:prstGeom prst="rect">
            <a:avLst/>
          </a:prstGeom>
        </p:spPr>
        <p:txBody>
          <a:bodyPr/>
          <a:lstStyle/>
          <a:p>
            <a:pPr/>
            <a:r>
              <a:t>Joseph Schumpeter</a:t>
            </a:r>
          </a:p>
        </p:txBody>
      </p:sp>
      <p:sp>
        <p:nvSpPr>
          <p:cNvPr id="97"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98"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Joseph Schumpeter II"/>
          <p:cNvSpPr txBox="1"/>
          <p:nvPr>
            <p:ph type="title"/>
          </p:nvPr>
        </p:nvSpPr>
        <p:spPr>
          <a:xfrm>
            <a:off x="371390" y="-1"/>
            <a:ext cx="8255001" cy="1143001"/>
          </a:xfrm>
          <a:prstGeom prst="rect">
            <a:avLst/>
          </a:prstGeom>
        </p:spPr>
        <p:txBody>
          <a:bodyPr/>
          <a:lstStyle/>
          <a:p>
            <a:pPr/>
            <a:r>
              <a:t>Joseph Schumpeter II</a:t>
            </a:r>
          </a:p>
        </p:txBody>
      </p:sp>
      <p:sp>
        <p:nvSpPr>
          <p:cNvPr id="101"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02"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End of Laissez-Faire"/>
          <p:cNvSpPr txBox="1"/>
          <p:nvPr>
            <p:ph type="title" idx="4294967295"/>
          </p:nvPr>
        </p:nvSpPr>
        <p:spPr>
          <a:xfrm>
            <a:off x="422440" y="0"/>
            <a:ext cx="8255001" cy="1143000"/>
          </a:xfrm>
          <a:prstGeom prst="rect">
            <a:avLst/>
          </a:prstGeom>
        </p:spPr>
        <p:txBody>
          <a:bodyPr lIns="50800" tIns="50800" rIns="50800" bIns="50800"/>
          <a:lstStyle/>
          <a:p>
            <a:pPr defTabSz="398442">
              <a:defRPr sz="5432"/>
            </a:pPr>
            <a:r>
              <a:t>The End of </a:t>
            </a:r>
            <a:r>
              <a:rPr i="1"/>
              <a:t>Laissez-Faire</a:t>
            </a:r>
          </a:p>
        </p:txBody>
      </p:sp>
      <p:sp>
        <p:nvSpPr>
          <p:cNvPr id="105" name="John Maynard Keynes:…"/>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12181">
              <a:spcBef>
                <a:spcPts val="900"/>
              </a:spcBef>
              <a:defRPr b="1" sz="1824">
                <a:uFillTx/>
                <a:latin typeface="+mn-lt"/>
                <a:ea typeface="+mn-ea"/>
                <a:cs typeface="+mn-cs"/>
                <a:sym typeface="Helvetica"/>
              </a:defRPr>
            </a:pPr>
            <a:r>
              <a:t>John Maynard Keynes:</a:t>
            </a:r>
          </a:p>
          <a:p>
            <a:pPr defTabSz="312181">
              <a:spcBef>
                <a:spcPts val="900"/>
              </a:spcBef>
              <a:defRPr b="1" sz="1824">
                <a:uFillTx/>
                <a:latin typeface="+mn-lt"/>
                <a:ea typeface="+mn-ea"/>
                <a:cs typeface="+mn-cs"/>
                <a:sym typeface="Helvetica"/>
              </a:defRPr>
            </a:pPr>
          </a:p>
          <a:p>
            <a:pPr marL="182879" indent="-182879" defTabSz="312181">
              <a:spcBef>
                <a:spcPts val="900"/>
              </a:spcBef>
              <a:buSzPct val="100000"/>
              <a:buChar char="•"/>
              <a:defRPr sz="1824">
                <a:uFillTx/>
                <a:latin typeface="Times New Roman"/>
                <a:ea typeface="Times New Roman"/>
                <a:cs typeface="Times New Roman"/>
                <a:sym typeface="Times New Roman"/>
              </a:defRPr>
            </a:pPr>
            <a:r>
              <a:t>“The corruption and incompetence of eighteenth-century government…. Above all, the ineptitude of public administrators strongly prejudiced the practical man in favour of </a:t>
            </a:r>
            <a:r>
              <a:rPr i="1"/>
              <a:t>laissez-faire…. </a:t>
            </a:r>
            <a:r>
              <a:t>Almost everything which the State did in the eighteenth century in excess of its minimum functions was, or seemed, injurious or unsuccessful.</a:t>
            </a:r>
          </a:p>
          <a:p>
            <a:pPr marL="182879" indent="-182879" defTabSz="312181">
              <a:spcBef>
                <a:spcPts val="900"/>
              </a:spcBef>
              <a:buSzPct val="100000"/>
              <a:buChar char="•"/>
              <a:defRPr sz="1824">
                <a:uFillTx/>
                <a:latin typeface="Times New Roman"/>
                <a:ea typeface="Times New Roman"/>
                <a:cs typeface="Times New Roman"/>
                <a:sym typeface="Times New Roman"/>
              </a:defRPr>
            </a:pPr>
            <a:r>
              <a:t>“On the other hand, material progress between 1750 and 1850 came from individual initiative, and owed almost nothing to the directive influence of organised society as a whole. Thus practical experience reinforced </a:t>
            </a:r>
            <a:r>
              <a:rPr i="1"/>
              <a:t>a priori</a:t>
            </a:r>
            <a:r>
              <a:t> reasonings…”</a:t>
            </a:r>
          </a:p>
        </p:txBody>
      </p:sp>
      <p:pic>
        <p:nvPicPr>
          <p:cNvPr id="106" name="Image" descr="Image"/>
          <p:cNvPicPr>
            <a:picLocks noChangeAspect="1"/>
          </p:cNvPicPr>
          <p:nvPr/>
        </p:nvPicPr>
        <p:blipFill>
          <a:blip r:embed="rId2">
            <a:extLst/>
          </a:blip>
          <a:stretch>
            <a:fillRect/>
          </a:stretch>
        </p:blipFill>
        <p:spPr>
          <a:xfrm>
            <a:off x="4224426" y="1143000"/>
            <a:ext cx="4554426" cy="54012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09" name="The role of the economists:…"/>
          <p:cNvSpPr txBox="1"/>
          <p:nvPr/>
        </p:nvSpPr>
        <p:spPr>
          <a:xfrm>
            <a:off x="422440" y="1142999"/>
            <a:ext cx="478345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The role of the economists:</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“That age would have been hard put to it to achieve this harmony… if it had not been for the </a:t>
            </a:r>
            <a:r>
              <a:rPr i="1"/>
              <a:t>economists</a:t>
            </a:r>
            <a:r>
              <a:t>, who sprang into prominence just at the right moment….</a:t>
            </a:r>
          </a:p>
          <a:p>
            <a:pPr marL="161223" indent="-161223" defTabSz="275212">
              <a:spcBef>
                <a:spcPts val="800"/>
              </a:spcBef>
              <a:buSzPct val="100000"/>
              <a:buChar char="•"/>
              <a:defRPr sz="1608">
                <a:uFillTx/>
                <a:latin typeface="Times New Roman"/>
                <a:ea typeface="Times New Roman"/>
                <a:cs typeface="Times New Roman"/>
                <a:sym typeface="Times New Roman"/>
              </a:defRPr>
            </a:pPr>
            <a:r>
              <a:t>“Suppose that by the working of natural laws individuals pursuing their own interests with enlightenment in condition of freedom always tend to promote the general interest at the same time! Our philosophical difficulties are resolved….</a:t>
            </a:r>
          </a:p>
          <a:p>
            <a:pPr marL="161223" indent="-161223" defTabSz="275212">
              <a:spcBef>
                <a:spcPts val="800"/>
              </a:spcBef>
              <a:buSzPct val="100000"/>
              <a:buChar char="•"/>
              <a:defRPr sz="1608">
                <a:uFillTx/>
                <a:latin typeface="Times New Roman"/>
                <a:ea typeface="Times New Roman"/>
                <a:cs typeface="Times New Roman"/>
                <a:sym typeface="Times New Roman"/>
              </a:defRPr>
            </a:pPr>
            <a:r>
              <a:t>“To the philosophical doctrine that the government has no right to interfere, and the divine that it has no need to interfere, there is added a scientific proof that its interference is inexpedient.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“This is the third current of thought, just discoverable in Adam Smith, who was ready in the main to allow the public good to rest on ‘the natural effort of every individual to better his own condition’, but not fully and self-consciously developed until the nineteenth century begins…”</a:t>
            </a:r>
          </a:p>
        </p:txBody>
      </p:sp>
      <p:pic>
        <p:nvPicPr>
          <p:cNvPr id="110" name="Image" descr="Image"/>
          <p:cNvPicPr>
            <a:picLocks noChangeAspect="1"/>
          </p:cNvPicPr>
          <p:nvPr/>
        </p:nvPicPr>
        <p:blipFill>
          <a:blip r:embed="rId2">
            <a:extLst/>
          </a:blip>
          <a:stretch>
            <a:fillRect/>
          </a:stretch>
        </p:blipFill>
        <p:spPr>
          <a:xfrm>
            <a:off x="5205889" y="1143000"/>
            <a:ext cx="3471552" cy="540129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John Maynard Keynes III"/>
          <p:cNvSpPr txBox="1"/>
          <p:nvPr>
            <p:ph type="title" idx="4294967295"/>
          </p:nvPr>
        </p:nvSpPr>
        <p:spPr>
          <a:xfrm>
            <a:off x="422440" y="0"/>
            <a:ext cx="8255001" cy="1143000"/>
          </a:xfrm>
          <a:prstGeom prst="rect">
            <a:avLst/>
          </a:prstGeom>
        </p:spPr>
        <p:txBody>
          <a:bodyPr lIns="50800" tIns="50800" rIns="50800" bIns="50800"/>
          <a:lstStyle>
            <a:lvl1pPr defTabSz="398442">
              <a:defRPr sz="5432">
                <a:solidFill>
                  <a:srgbClr val="000080"/>
                </a:solidFill>
              </a:defRPr>
            </a:lvl1pPr>
          </a:lstStyle>
          <a:p>
            <a:pPr/>
            <a:r>
              <a:t>John Maynard Keynes III</a:t>
            </a:r>
          </a:p>
        </p:txBody>
      </p:sp>
      <p:sp>
        <p:nvSpPr>
          <p:cNvPr id="113"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14"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